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2"/>
  </p:notesMasterIdLst>
  <p:sldIdLst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7" r:id="rId34"/>
    <p:sldId id="298" r:id="rId35"/>
    <p:sldId id="299" r:id="rId36"/>
    <p:sldId id="292" r:id="rId37"/>
    <p:sldId id="300" r:id="rId38"/>
    <p:sldId id="301" r:id="rId39"/>
    <p:sldId id="293" r:id="rId40"/>
    <p:sldId id="302" r:id="rId41"/>
    <p:sldId id="303" r:id="rId42"/>
    <p:sldId id="294" r:id="rId43"/>
    <p:sldId id="304" r:id="rId44"/>
    <p:sldId id="305" r:id="rId45"/>
    <p:sldId id="306" r:id="rId46"/>
    <p:sldId id="307" r:id="rId47"/>
    <p:sldId id="308" r:id="rId48"/>
    <p:sldId id="333" r:id="rId49"/>
    <p:sldId id="309" r:id="rId50"/>
    <p:sldId id="353" r:id="rId51"/>
    <p:sldId id="352" r:id="rId52"/>
    <p:sldId id="347" r:id="rId53"/>
    <p:sldId id="326" r:id="rId54"/>
    <p:sldId id="327" r:id="rId55"/>
    <p:sldId id="355" r:id="rId56"/>
    <p:sldId id="342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28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9" r:id="rId75"/>
    <p:sldId id="334" r:id="rId76"/>
    <p:sldId id="346" r:id="rId77"/>
    <p:sldId id="335" r:id="rId78"/>
    <p:sldId id="336" r:id="rId79"/>
    <p:sldId id="337" r:id="rId80"/>
    <p:sldId id="338" r:id="rId81"/>
    <p:sldId id="339" r:id="rId82"/>
    <p:sldId id="340" r:id="rId83"/>
    <p:sldId id="348" r:id="rId84"/>
    <p:sldId id="350" r:id="rId85"/>
    <p:sldId id="330" r:id="rId86"/>
    <p:sldId id="351" r:id="rId87"/>
    <p:sldId id="343" r:id="rId88"/>
    <p:sldId id="341" r:id="rId89"/>
    <p:sldId id="344" r:id="rId90"/>
    <p:sldId id="345" r:id="rId9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8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9F2150-193C-070B-B67B-731DE66388F6}" v="1680" dt="2024-03-21T14:47:31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9" autoAdjust="0"/>
    <p:restoredTop sz="95501" autoAdjust="0"/>
  </p:normalViewPr>
  <p:slideViewPr>
    <p:cSldViewPr snapToGrid="0">
      <p:cViewPr varScale="1">
        <p:scale>
          <a:sx n="106" d="100"/>
          <a:sy n="106" d="100"/>
        </p:scale>
        <p:origin x="61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C246B-51F7-44D2-BED0-E688D7C9624C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75194-53C6-4114-88C5-C2CA53CAB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48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5194-53C6-4114-88C5-C2CA53CABCF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3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5194-53C6-4114-88C5-C2CA53CABCF7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8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170576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8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70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8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4449"/>
            <a:ext cx="12023188" cy="85876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4"/>
            <a:ext cx="10515600" cy="3467173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7"/>
            <a:ext cx="10515600" cy="9127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2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0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1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104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5490" y="1310861"/>
            <a:ext cx="11583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BF85-54FF-46CE-B398-87F998CFD60B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6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600" dirty="0">
                <a:latin typeface="Helvetica"/>
                <a:cs typeface="Helvetica"/>
              </a:rPr>
              <a:t>UC6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2000" dirty="0"/>
              <a:t>Prof. Marcos Augusto de Azevedo</a:t>
            </a:r>
          </a:p>
          <a:p>
            <a:r>
              <a:rPr lang="pt-BR" sz="2000" dirty="0">
                <a:latin typeface="Helvetica"/>
                <a:cs typeface="Helvetica"/>
              </a:rPr>
              <a:t>Email: marcos.aazevedo3@senacsp.edu.br</a:t>
            </a:r>
          </a:p>
        </p:txBody>
      </p:sp>
    </p:spTree>
    <p:extLst>
      <p:ext uri="{BB962C8B-B14F-4D97-AF65-F5344CB8AC3E}">
        <p14:creationId xmlns:p14="http://schemas.microsoft.com/office/powerpoint/2010/main" val="425290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0" y="2468527"/>
            <a:ext cx="8021638" cy="3797801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7238" y="184108"/>
            <a:ext cx="3638550" cy="38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9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of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175" y="1462088"/>
            <a:ext cx="27588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</a:t>
            </a:r>
            <a:r>
              <a:rPr lang="pt-BR" dirty="0"/>
              <a:t> 2 -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19" y="1608931"/>
            <a:ext cx="9963150" cy="8001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3" y="2782349"/>
            <a:ext cx="11553825" cy="15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7" y="3171824"/>
            <a:ext cx="11441430" cy="3000375"/>
          </a:xfrm>
          <a:prstGeom prst="rect">
            <a:avLst/>
          </a:prstGeom>
        </p:spPr>
      </p:pic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687" y="1351231"/>
            <a:ext cx="3524250" cy="15525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37" y="1351231"/>
            <a:ext cx="2471738" cy="1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" y="1771036"/>
            <a:ext cx="11376660" cy="12765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211051"/>
            <a:ext cx="11361147" cy="29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e métodos/função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71" y="1485899"/>
            <a:ext cx="11311189" cy="19716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1" y="3514723"/>
            <a:ext cx="11289788" cy="19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com números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371319"/>
            <a:ext cx="6365875" cy="22045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3863950"/>
            <a:ext cx="11401425" cy="5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04" y="1404938"/>
            <a:ext cx="2967917" cy="43513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44" y="1404937"/>
            <a:ext cx="3162300" cy="43513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967" y="1404937"/>
            <a:ext cx="3200400" cy="19167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24EF37-A9E5-E43B-8B87-5018D8E2F4B3}"/>
              </a:ext>
            </a:extLst>
          </p:cNvPr>
          <p:cNvSpPr txBox="1"/>
          <p:nvPr/>
        </p:nvSpPr>
        <p:spPr>
          <a:xfrm>
            <a:off x="8311967" y="5453063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Raiz quadrada: 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Google Sans"/>
              </a:rPr>
              <a:t>Math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r>
              <a:rPr lang="pt-BR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Google Sans"/>
              </a:rPr>
              <a:t>sqrt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()</a:t>
            </a:r>
            <a:r>
              <a:rPr lang="pt-BR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3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Operadores Relacionais Comparação Lógicos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40" y="1576388"/>
            <a:ext cx="3169794" cy="43513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76388"/>
            <a:ext cx="3943350" cy="3505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738" y="1576388"/>
            <a:ext cx="3600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Precedências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87" y="1470819"/>
            <a:ext cx="36576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3" y="666750"/>
            <a:ext cx="3038475" cy="49625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2" y="666750"/>
            <a:ext cx="3762375" cy="5524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21" y="666750"/>
            <a:ext cx="32385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Ternários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2923381"/>
            <a:ext cx="8505825" cy="1085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4276725"/>
            <a:ext cx="8505825" cy="13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6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38337" y="2258219"/>
            <a:ext cx="2981325" cy="3486150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Modelo de objetos para documentos.</a:t>
            </a:r>
          </a:p>
          <a:p>
            <a:r>
              <a:rPr lang="pt-BR" dirty="0"/>
              <a:t>Conjunto de objetos dentro do navegador que da acesso aos componentes internos do site</a:t>
            </a:r>
          </a:p>
        </p:txBody>
      </p:sp>
    </p:spTree>
    <p:extLst>
      <p:ext uri="{BB962C8B-B14F-4D97-AF65-F5344CB8AC3E}">
        <p14:creationId xmlns:p14="http://schemas.microsoft.com/office/powerpoint/2010/main" val="333728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412" y="154111"/>
            <a:ext cx="3926541" cy="6593074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97506" y="1825626"/>
            <a:ext cx="7055223" cy="3136340"/>
          </a:xfrm>
        </p:spPr>
        <p:txBody>
          <a:bodyPr/>
          <a:lstStyle/>
          <a:p>
            <a:r>
              <a:rPr lang="pt-BR" dirty="0"/>
              <a:t>Exemplo:</a:t>
            </a:r>
          </a:p>
          <a:p>
            <a:pPr marL="0" indent="0">
              <a:buNone/>
            </a:pPr>
            <a:r>
              <a:rPr lang="pt-BR" sz="2500" dirty="0" err="1"/>
              <a:t>window.document.write</a:t>
            </a:r>
            <a:r>
              <a:rPr lang="pt-BR" sz="2500" dirty="0"/>
              <a:t>(“”)</a:t>
            </a:r>
          </a:p>
          <a:p>
            <a:pPr marL="0" indent="0">
              <a:buNone/>
            </a:pPr>
            <a:r>
              <a:rPr lang="pt-BR" sz="2500" dirty="0" err="1"/>
              <a:t>window.document.write</a:t>
            </a:r>
            <a:r>
              <a:rPr lang="pt-BR" sz="2500" dirty="0"/>
              <a:t>(window.document.URL)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02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9234" y="2035501"/>
            <a:ext cx="3752850" cy="3743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32" y="2035501"/>
            <a:ext cx="7644197" cy="130800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32" y="3549975"/>
            <a:ext cx="7635164" cy="13044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66" y="1425482"/>
            <a:ext cx="3393930" cy="5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493" y="1402088"/>
            <a:ext cx="3237660" cy="42211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56" y="1402088"/>
            <a:ext cx="8246425" cy="37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1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3837" y="1950057"/>
            <a:ext cx="7319748" cy="375285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649" y="1950057"/>
            <a:ext cx="3257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60456" y="1760958"/>
            <a:ext cx="6987262" cy="4081196"/>
          </a:xfrm>
          <a:prstGeom prst="rect">
            <a:avLst/>
          </a:prstGeo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6638" y="1760958"/>
            <a:ext cx="4183997" cy="40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5" y="1500981"/>
            <a:ext cx="3249986" cy="457129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70" y="1500981"/>
            <a:ext cx="8265878" cy="39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Eventos DOM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8200" y="1618997"/>
            <a:ext cx="2945293" cy="4351338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69299" y="1618997"/>
            <a:ext cx="7661019" cy="4557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D0CB021-B4DA-9040-2BB9-1C4B4D6077EB}"/>
              </a:ext>
            </a:extLst>
          </p:cNvPr>
          <p:cNvSpPr txBox="1"/>
          <p:nvPr/>
        </p:nvSpPr>
        <p:spPr>
          <a:xfrm>
            <a:off x="6769280" y="1203039"/>
            <a:ext cx="496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https://developer.mozilla.org/es/docs/Web/Events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209363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7772" y="1382197"/>
            <a:ext cx="3943350" cy="233362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77870" y="1382197"/>
            <a:ext cx="7507590" cy="44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Alert</a:t>
            </a:r>
            <a:r>
              <a:rPr lang="pt-BR" dirty="0"/>
              <a:t>(‘Olá Mundo!’)</a:t>
            </a:r>
          </a:p>
          <a:p>
            <a:r>
              <a:rPr lang="pt-BR" dirty="0" err="1"/>
              <a:t>document.body.style.background</a:t>
            </a:r>
            <a:r>
              <a:rPr lang="pt-BR" dirty="0"/>
              <a:t> = '</a:t>
            </a:r>
            <a:r>
              <a:rPr lang="pt-BR" dirty="0" err="1"/>
              <a:t>black</a:t>
            </a:r>
            <a:r>
              <a:rPr lang="pt-BR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2559473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72870" y="359404"/>
            <a:ext cx="9179859" cy="870955"/>
          </a:xfrm>
        </p:spPr>
        <p:txBody>
          <a:bodyPr/>
          <a:lstStyle/>
          <a:p>
            <a:r>
              <a:rPr lang="pt-BR" dirty="0"/>
              <a:t>Ao invés de apontar pelo </a:t>
            </a:r>
            <a:r>
              <a:rPr lang="pt-BR" dirty="0" err="1"/>
              <a:t>html</a:t>
            </a:r>
            <a:r>
              <a:rPr lang="pt-BR" dirty="0"/>
              <a:t> as funções podem ser “escutadas” pelo </a:t>
            </a:r>
            <a:r>
              <a:rPr lang="pt-BR" dirty="0" err="1"/>
              <a:t>javascript</a:t>
            </a:r>
            <a:r>
              <a:rPr lang="pt-BR" dirty="0"/>
              <a:t>: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7893" y="1435652"/>
            <a:ext cx="5950606" cy="5293484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29" y="1435652"/>
            <a:ext cx="5501340" cy="32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3BA32-6307-1CBF-BAEE-6EE91705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o script em arquivo separado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F59BD3-5289-103B-0498-CFD7272BDE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5378" y="1348799"/>
            <a:ext cx="10941217" cy="3427737"/>
          </a:xfrm>
        </p:spPr>
      </p:pic>
    </p:spTree>
    <p:extLst>
      <p:ext uri="{BB962C8B-B14F-4D97-AF65-F5344CB8AC3E}">
        <p14:creationId xmlns:p14="http://schemas.microsoft.com/office/powerpoint/2010/main" val="62098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0264" y="1264024"/>
            <a:ext cx="4466561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6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Estruturas Condicionais (IF)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484" y="1314637"/>
            <a:ext cx="3213422" cy="481545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2742" y="1314637"/>
            <a:ext cx="4430368" cy="40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Condições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00836" y="1146104"/>
            <a:ext cx="3304882" cy="5071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6104"/>
            <a:ext cx="36671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2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 – </a:t>
            </a:r>
            <a:r>
              <a:rPr lang="pt-BR" dirty="0" err="1"/>
              <a:t>Swith</a:t>
            </a:r>
            <a:r>
              <a:rPr lang="pt-BR" dirty="0"/>
              <a:t> Case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86B353A-6705-6095-D100-97C585B7B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137" y="1554479"/>
            <a:ext cx="3187337" cy="4950823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var 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opcao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= 2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switch (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opcao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){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1: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//bloco de código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2: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//bloco de código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Default: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//bloco de código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pt-BR" sz="44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1E7A475-F470-36FD-4A9C-20F49065B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7538" y="1554479"/>
            <a:ext cx="5181600" cy="4351338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var 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= 1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switch (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){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1: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document.write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(“Case 1”)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2: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document.write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(“Case 2”)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Default: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document.write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(“padrão”)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896995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Estruturas de repetição - </a:t>
            </a:r>
            <a:r>
              <a:rPr lang="pt-BR" dirty="0" err="1"/>
              <a:t>While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5690" y="1230919"/>
            <a:ext cx="2951910" cy="4716753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69963" y="1230919"/>
            <a:ext cx="2943225" cy="19621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963" y="3439249"/>
            <a:ext cx="4834272" cy="196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7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repetição – Do </a:t>
            </a:r>
            <a:r>
              <a:rPr lang="pt-BR" dirty="0" err="1"/>
              <a:t>While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2328" y="1825625"/>
            <a:ext cx="4852819" cy="3230469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0783" y="1829219"/>
            <a:ext cx="3891939" cy="16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2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repetição - For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904" y="1371601"/>
            <a:ext cx="3910053" cy="2152323"/>
          </a:xfrm>
          <a:prstGeom prst="rect">
            <a:avLst/>
          </a:prstGeo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33862" y="1371601"/>
            <a:ext cx="3995738" cy="45492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504" y="1426184"/>
            <a:ext cx="3699453" cy="12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2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compostas - </a:t>
            </a:r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9237" y="2148681"/>
            <a:ext cx="3819525" cy="370522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75089"/>
            <a:ext cx="5181600" cy="24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119602"/>
            <a:ext cx="11705493" cy="5338348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Javascript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Java</a:t>
            </a:r>
          </a:p>
          <a:p>
            <a:r>
              <a:rPr lang="pt-BR" dirty="0"/>
              <a:t>1970 – Guerra fria; -&gt; Sputnik</a:t>
            </a:r>
          </a:p>
          <a:p>
            <a:r>
              <a:rPr lang="pt-BR" dirty="0" err="1"/>
              <a:t>Darpa</a:t>
            </a:r>
            <a:r>
              <a:rPr lang="pt-BR" dirty="0"/>
              <a:t> – primeira rede -&gt; </a:t>
            </a:r>
            <a:r>
              <a:rPr lang="pt-BR" dirty="0" err="1"/>
              <a:t>Arpanet</a:t>
            </a:r>
            <a:r>
              <a:rPr lang="pt-BR" dirty="0"/>
              <a:t> -&gt; Internet</a:t>
            </a:r>
          </a:p>
          <a:p>
            <a:r>
              <a:rPr lang="pt-BR" dirty="0"/>
              <a:t>1993 – </a:t>
            </a:r>
            <a:r>
              <a:rPr lang="pt-BR" dirty="0" err="1"/>
              <a:t>Html</a:t>
            </a:r>
            <a:r>
              <a:rPr lang="pt-BR" dirty="0"/>
              <a:t> / </a:t>
            </a:r>
            <a:r>
              <a:rPr lang="pt-BR" dirty="0" err="1"/>
              <a:t>http</a:t>
            </a:r>
            <a:r>
              <a:rPr lang="pt-BR" dirty="0"/>
              <a:t> / </a:t>
            </a:r>
            <a:r>
              <a:rPr lang="pt-BR" dirty="0" err="1"/>
              <a:t>www</a:t>
            </a:r>
            <a:r>
              <a:rPr lang="pt-BR" dirty="0"/>
              <a:t> / </a:t>
            </a:r>
            <a:r>
              <a:rPr lang="pt-BR" dirty="0" err="1"/>
              <a:t>mosaic</a:t>
            </a:r>
            <a:r>
              <a:rPr lang="pt-BR" dirty="0"/>
              <a:t> (navegador)</a:t>
            </a:r>
          </a:p>
          <a:p>
            <a:r>
              <a:rPr lang="pt-BR" dirty="0"/>
              <a:t>1994 – Netscape</a:t>
            </a:r>
          </a:p>
          <a:p>
            <a:r>
              <a:rPr lang="pt-BR" dirty="0"/>
              <a:t>1995 – Moca -&gt; </a:t>
            </a:r>
            <a:r>
              <a:rPr lang="pt-BR" dirty="0" err="1"/>
              <a:t>Javascript</a:t>
            </a:r>
            <a:r>
              <a:rPr lang="pt-BR" dirty="0"/>
              <a:t> / Internet Explorer / </a:t>
            </a:r>
            <a:r>
              <a:rPr lang="pt-BR" dirty="0" err="1"/>
              <a:t>Jscript</a:t>
            </a:r>
            <a:endParaRPr lang="pt-BR" dirty="0"/>
          </a:p>
          <a:p>
            <a:r>
              <a:rPr lang="pt-BR" dirty="0"/>
              <a:t>1997 – Padronização: </a:t>
            </a:r>
            <a:r>
              <a:rPr lang="pt-BR" dirty="0" err="1"/>
              <a:t>ecmascript</a:t>
            </a:r>
            <a:endParaRPr lang="pt-BR" dirty="0"/>
          </a:p>
          <a:p>
            <a:r>
              <a:rPr lang="pt-BR" dirty="0"/>
              <a:t>2002 – Mozilla – Firefox</a:t>
            </a:r>
          </a:p>
          <a:p>
            <a:r>
              <a:rPr lang="pt-BR" dirty="0"/>
              <a:t>2008 – Google Chrome em 2009 incluiu motor </a:t>
            </a:r>
            <a:r>
              <a:rPr lang="pt-BR" dirty="0" err="1"/>
              <a:t>javacript</a:t>
            </a:r>
            <a:endParaRPr lang="pt-BR" dirty="0"/>
          </a:p>
          <a:p>
            <a:r>
              <a:rPr lang="pt-BR" dirty="0"/>
              <a:t>2010 – Utilizaram esse motor para rodar </a:t>
            </a:r>
            <a:r>
              <a:rPr lang="pt-BR" dirty="0" err="1"/>
              <a:t>javascript</a:t>
            </a:r>
            <a:r>
              <a:rPr lang="pt-BR" dirty="0"/>
              <a:t> fora do navegador - NODE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3429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5065" y="1519516"/>
            <a:ext cx="5213357" cy="115121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066" y="2776675"/>
            <a:ext cx="5181600" cy="19920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089" y="686897"/>
            <a:ext cx="4962245" cy="172621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089" y="2600957"/>
            <a:ext cx="4991066" cy="1742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089" y="4531248"/>
            <a:ext cx="4991066" cy="168996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66" y="4903694"/>
            <a:ext cx="5181387" cy="14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3731" y="1293648"/>
            <a:ext cx="9331652" cy="13699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31" y="3083228"/>
            <a:ext cx="4772025" cy="16668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31" y="4803891"/>
            <a:ext cx="9331652" cy="15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7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9595" y="1825625"/>
            <a:ext cx="4578810" cy="4351338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5097" y="1825625"/>
            <a:ext cx="6103267" cy="7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5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avançadas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99" y="984740"/>
            <a:ext cx="3106490" cy="4864732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70288" y="984739"/>
            <a:ext cx="3829050" cy="3429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208" y="984739"/>
            <a:ext cx="4083768" cy="30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avançadas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8775" y="2201069"/>
            <a:ext cx="3600450" cy="360045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2998" y="2103577"/>
            <a:ext cx="4977324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8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807AC-B12A-861B-5E59-8BCAE530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alta ordem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B8F01F-2F65-FCAA-C77A-941B44391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23311" cy="4351338"/>
          </a:xfrm>
        </p:spPr>
        <p:txBody>
          <a:bodyPr/>
          <a:lstStyle/>
          <a:p>
            <a:r>
              <a:rPr lang="pt-BR" dirty="0"/>
              <a:t>Nada mais é do que uma função tradicional que chama outra função dentro da sua execução.</a:t>
            </a:r>
          </a:p>
          <a:p>
            <a:endParaRPr lang="pt-BR" dirty="0"/>
          </a:p>
          <a:p>
            <a:r>
              <a:rPr lang="pt-BR" dirty="0"/>
              <a:t>Atividades:</a:t>
            </a:r>
          </a:p>
          <a:p>
            <a:pPr marL="0" indent="0">
              <a:buNone/>
            </a:pPr>
            <a:r>
              <a:rPr lang="pt-BR" dirty="0"/>
              <a:t>Realizar atividade de mudança de acordo com o Horário do relógio e exercício sobre o ano de nascimento da pessoa</a:t>
            </a:r>
          </a:p>
        </p:txBody>
      </p:sp>
    </p:spTree>
    <p:extLst>
      <p:ext uri="{BB962C8B-B14F-4D97-AF65-F5344CB8AC3E}">
        <p14:creationId xmlns:p14="http://schemas.microsoft.com/office/powerpoint/2010/main" val="2564136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6079-F539-E497-6EFB-9532173D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83EBA70-EFB4-F7E0-D728-81A089999C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39760" y="811989"/>
            <a:ext cx="5104132" cy="4983467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85740D-42B4-E74B-C933-261B21F6B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052" y="1253331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Inserir um </a:t>
            </a:r>
            <a:r>
              <a:rPr lang="pt-BR" dirty="0" err="1"/>
              <a:t>Select</a:t>
            </a:r>
            <a:r>
              <a:rPr lang="pt-BR" dirty="0"/>
              <a:t> onde só deve aceitar números de 1 a 100;</a:t>
            </a:r>
          </a:p>
          <a:p>
            <a:r>
              <a:rPr lang="pt-BR" dirty="0"/>
              <a:t>Toda vez que clicar no finalizar ele deve calcular:</a:t>
            </a:r>
          </a:p>
          <a:p>
            <a:r>
              <a:rPr lang="pt-BR" dirty="0"/>
              <a:t>Quantos números tem cadastrados;</a:t>
            </a:r>
          </a:p>
          <a:p>
            <a:r>
              <a:rPr lang="pt-BR" dirty="0"/>
              <a:t>Maior número, menor número;</a:t>
            </a:r>
          </a:p>
          <a:p>
            <a:r>
              <a:rPr lang="pt-BR" dirty="0"/>
              <a:t>Somar todos os valores</a:t>
            </a:r>
          </a:p>
          <a:p>
            <a:r>
              <a:rPr lang="pt-BR" dirty="0"/>
              <a:t>Fazer a média de todos os números digitados.</a:t>
            </a:r>
          </a:p>
        </p:txBody>
      </p:sp>
    </p:spTree>
    <p:extLst>
      <p:ext uri="{BB962C8B-B14F-4D97-AF65-F5344CB8AC3E}">
        <p14:creationId xmlns:p14="http://schemas.microsoft.com/office/powerpoint/2010/main" val="2356104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DOM – Criando e removendo elementos via JS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00" y="1825625"/>
            <a:ext cx="4385600" cy="4351338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68404"/>
            <a:ext cx="5181600" cy="3065780"/>
          </a:xfrm>
        </p:spPr>
      </p:pic>
    </p:spTree>
    <p:extLst>
      <p:ext uri="{BB962C8B-B14F-4D97-AF65-F5344CB8AC3E}">
        <p14:creationId xmlns:p14="http://schemas.microsoft.com/office/powerpoint/2010/main" val="2891543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500" dirty="0"/>
              <a:t>DOM – Adicionar e Remover atributo a uma </a:t>
            </a:r>
            <a:r>
              <a:rPr lang="pt-BR" sz="3500" dirty="0" err="1"/>
              <a:t>tag</a:t>
            </a:r>
            <a:r>
              <a:rPr lang="pt-BR" sz="3500" dirty="0"/>
              <a:t> pelo JS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22" y="1449108"/>
            <a:ext cx="4525864" cy="4351338"/>
          </a:xfrm>
        </p:spPr>
      </p:pic>
    </p:spTree>
    <p:extLst>
      <p:ext uri="{BB962C8B-B14F-4D97-AF65-F5344CB8AC3E}">
        <p14:creationId xmlns:p14="http://schemas.microsoft.com/office/powerpoint/2010/main" val="2558689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 - Método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1" y="1226135"/>
            <a:ext cx="5181600" cy="2521981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6135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92135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Ecmascript</a:t>
            </a:r>
            <a:r>
              <a:rPr lang="pt-BR" dirty="0"/>
              <a:t> versões – Tecnologias </a:t>
            </a:r>
            <a:r>
              <a:rPr lang="pt-BR" dirty="0" err="1"/>
              <a:t>Javascript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860" y="1290638"/>
            <a:ext cx="2706055" cy="43513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2" y="1489075"/>
            <a:ext cx="35147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79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Arrow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04343"/>
            <a:ext cx="5181600" cy="1335264"/>
          </a:xfrm>
        </p:spPr>
        <p:txBody>
          <a:bodyPr/>
          <a:lstStyle/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Se a função tiver apenas um parâmetro, você pode omitir os parênteses: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C0A7BC-3A74-8869-247B-32269C21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9267"/>
            <a:ext cx="3932976" cy="48037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74FA072-DFC3-994F-7142-CDD49439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90" y="3139607"/>
            <a:ext cx="4538401" cy="9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0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Arrow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71612" y="2468664"/>
            <a:ext cx="5181600" cy="1922264"/>
          </a:xfrm>
        </p:spPr>
        <p:txBody>
          <a:bodyPr/>
          <a:lstStyle/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Se não houver parâmetros, você deve usar parênteses vazios:</a:t>
            </a:r>
            <a:endParaRPr lang="pt-B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03AF63-59FA-9FA0-A1D8-EE2778327A0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2" y="509583"/>
            <a:ext cx="589562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1587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Se a função tiver apenas uma expressão,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você pode omitir as chaves {} e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palavra-chave </a:t>
            </a:r>
            <a:r>
              <a:rPr lang="pt-BR" altLang="pt-BR" dirty="0" err="1">
                <a:solidFill>
                  <a:srgbClr val="111111"/>
                </a:solidFill>
                <a:latin typeface="-apple-system"/>
              </a:rPr>
              <a:t>return</a:t>
            </a:r>
            <a:endParaRPr lang="pt-BR" altLang="pt-BR" dirty="0">
              <a:solidFill>
                <a:srgbClr val="111111"/>
              </a:solidFill>
              <a:latin typeface="-apple-system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BF1C3E2-07DF-1180-B1A2-56735129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7911"/>
            <a:ext cx="3521480" cy="6162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2B206D3-13C9-CCFC-58C5-8E053453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4" y="3452239"/>
            <a:ext cx="4892455" cy="8209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8AAF1F-8082-87DD-79CE-19EA84F0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29204"/>
            <a:ext cx="5023869" cy="1439504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BE6CC81-AA0D-F537-0214-F1A36AD6C52A}"/>
              </a:ext>
            </a:extLst>
          </p:cNvPr>
          <p:cNvSpPr txBox="1">
            <a:spLocks/>
          </p:cNvSpPr>
          <p:nvPr/>
        </p:nvSpPr>
        <p:spPr>
          <a:xfrm>
            <a:off x="6096000" y="3440016"/>
            <a:ext cx="5181600" cy="192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111111"/>
                </a:solidFill>
                <a:latin typeface="-apple-system"/>
              </a:rPr>
              <a:t>Com mais de uma linha: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8410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DCA89-522E-5A2B-7F8D-DCAF0005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5" y="154111"/>
            <a:ext cx="12016705" cy="830628"/>
          </a:xfrm>
        </p:spPr>
        <p:txBody>
          <a:bodyPr>
            <a:noAutofit/>
          </a:bodyPr>
          <a:lstStyle/>
          <a:p>
            <a:r>
              <a:rPr lang="pt-BR" sz="6000" dirty="0" err="1"/>
              <a:t>This</a:t>
            </a:r>
            <a:endParaRPr lang="pt-BR" sz="60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94BFBD5-1F0A-ED31-5B2E-58E77D370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65990" y="834368"/>
            <a:ext cx="8850715" cy="27809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B92C16-ABC1-D7D8-9D22-45C1E5EB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1" y="3884870"/>
            <a:ext cx="6551398" cy="22048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059804-A259-DEF6-FED5-859B70D8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1" y="3884870"/>
            <a:ext cx="5193083" cy="220488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F1A5ED5-EACE-BF49-2205-7238DC2C152D}"/>
              </a:ext>
            </a:extLst>
          </p:cNvPr>
          <p:cNvSpPr txBox="1">
            <a:spLocks/>
          </p:cNvSpPr>
          <p:nvPr/>
        </p:nvSpPr>
        <p:spPr>
          <a:xfrm>
            <a:off x="3165990" y="213631"/>
            <a:ext cx="2635045" cy="647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pt-BR" dirty="0" err="1"/>
              <a:t>Functions</a:t>
            </a:r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731000E-8ABA-347D-C59F-8B6F6FC12943}"/>
              </a:ext>
            </a:extLst>
          </p:cNvPr>
          <p:cNvSpPr txBox="1">
            <a:spLocks/>
          </p:cNvSpPr>
          <p:nvPr/>
        </p:nvSpPr>
        <p:spPr>
          <a:xfrm>
            <a:off x="146641" y="3237192"/>
            <a:ext cx="2635045" cy="647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Arrows</a:t>
            </a:r>
          </a:p>
        </p:txBody>
      </p:sp>
    </p:spTree>
    <p:extLst>
      <p:ext uri="{BB962C8B-B14F-4D97-AF65-F5344CB8AC3E}">
        <p14:creationId xmlns:p14="http://schemas.microsoft.com/office/powerpoint/2010/main" val="3150440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42CC0-D7FE-FAB1-FBEE-A0911451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This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87" y="984739"/>
            <a:ext cx="4367164" cy="2470177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36" y="984739"/>
            <a:ext cx="4014987" cy="535331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8" b="30952"/>
          <a:stretch/>
        </p:blipFill>
        <p:spPr>
          <a:xfrm>
            <a:off x="1142887" y="3598374"/>
            <a:ext cx="4367164" cy="27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41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 </a:t>
            </a:r>
            <a:r>
              <a:rPr lang="pt-BR" dirty="0" err="1"/>
              <a:t>Throw</a:t>
            </a:r>
            <a:r>
              <a:rPr lang="pt-BR" dirty="0"/>
              <a:t> </a:t>
            </a:r>
            <a:r>
              <a:rPr lang="pt-BR" dirty="0" err="1"/>
              <a:t>Finally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0" y="1448381"/>
            <a:ext cx="9910051" cy="4199384"/>
          </a:xfrm>
        </p:spPr>
      </p:pic>
    </p:spTree>
    <p:extLst>
      <p:ext uri="{BB962C8B-B14F-4D97-AF65-F5344CB8AC3E}">
        <p14:creationId xmlns:p14="http://schemas.microsoft.com/office/powerpoint/2010/main" val="66900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3" y="1683368"/>
            <a:ext cx="5947885" cy="1449797"/>
          </a:xfrm>
        </p:spPr>
      </p:pic>
      <p:pic>
        <p:nvPicPr>
          <p:cNvPr id="5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3" y="1683368"/>
            <a:ext cx="5181600" cy="4151757"/>
          </a:xfrm>
        </p:spPr>
      </p:pic>
    </p:spTree>
    <p:extLst>
      <p:ext uri="{BB962C8B-B14F-4D97-AF65-F5344CB8AC3E}">
        <p14:creationId xmlns:p14="http://schemas.microsoft.com/office/powerpoint/2010/main" val="1546927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83" y="1340435"/>
            <a:ext cx="6136726" cy="1994436"/>
          </a:xfrm>
        </p:spPr>
      </p:pic>
      <p:pic>
        <p:nvPicPr>
          <p:cNvPr id="7" name="Espaço Reservado para Conteú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0" y="1340435"/>
            <a:ext cx="5181600" cy="43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6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7" y="1545378"/>
            <a:ext cx="5181600" cy="2506599"/>
          </a:xfr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5378"/>
            <a:ext cx="5181600" cy="3419856"/>
          </a:xfrm>
        </p:spPr>
      </p:pic>
    </p:spTree>
    <p:extLst>
      <p:ext uri="{BB962C8B-B14F-4D97-AF65-F5344CB8AC3E}">
        <p14:creationId xmlns:p14="http://schemas.microsoft.com/office/powerpoint/2010/main" val="2465171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1" y="1825625"/>
            <a:ext cx="5557154" cy="3660775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25624"/>
            <a:ext cx="5686641" cy="3660775"/>
          </a:xfrm>
        </p:spPr>
      </p:pic>
    </p:spTree>
    <p:extLst>
      <p:ext uri="{BB962C8B-B14F-4D97-AF65-F5344CB8AC3E}">
        <p14:creationId xmlns:p14="http://schemas.microsoft.com/office/powerpoint/2010/main" val="2816116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825625"/>
            <a:ext cx="5181600" cy="3031236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964"/>
            <a:ext cx="5181600" cy="1470279"/>
          </a:xfrm>
        </p:spPr>
      </p:pic>
    </p:spTree>
    <p:extLst>
      <p:ext uri="{BB962C8B-B14F-4D97-AF65-F5344CB8AC3E}">
        <p14:creationId xmlns:p14="http://schemas.microsoft.com/office/powerpoint/2010/main" val="30232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862" y="1513681"/>
            <a:ext cx="3619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9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6160"/>
            <a:ext cx="5181600" cy="2215134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06" y="1786160"/>
            <a:ext cx="5181600" cy="1761744"/>
          </a:xfrm>
        </p:spPr>
      </p:pic>
    </p:spTree>
    <p:extLst>
      <p:ext uri="{BB962C8B-B14F-4D97-AF65-F5344CB8AC3E}">
        <p14:creationId xmlns:p14="http://schemas.microsoft.com/office/powerpoint/2010/main" val="1311447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5D88290-43BA-6158-C75E-D2D91900DFE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77334" y="1233093"/>
            <a:ext cx="10803466" cy="4888518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endParaRPr lang="pt-BR" altLang="pt-BR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Crie uma função que receba um número como argumento e retorne a raiz quadrada desse número.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Use um bloco </a:t>
            </a:r>
            <a:r>
              <a:rPr lang="pt-BR" altLang="pt-BR" dirty="0" err="1"/>
              <a:t>try</a:t>
            </a:r>
            <a:r>
              <a:rPr lang="pt-BR" altLang="pt-BR" dirty="0"/>
              <a:t> para tentar calcular a raiz quadrada.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Lance um erro se o argumento não for um número ou for negativo.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Use um bloco catch para exibir uma mensagem de erro amigável se um erro for lançado.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Teste a função com vários valores (positivos, negativos e não numéricos) para verificar se o tratamento de erros está funcionando corretamente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282523"/>
                </a:solidFill>
                <a:effectLst/>
                <a:latin typeface="Gin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AEE05-A53A-816F-0D31-B7546426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3792408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276393"/>
            <a:ext cx="7812741" cy="3164160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64" y="3535939"/>
            <a:ext cx="6817659" cy="3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11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7" y="1694329"/>
            <a:ext cx="5666753" cy="4250065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4329"/>
            <a:ext cx="5666753" cy="4250065"/>
          </a:xfrm>
        </p:spPr>
      </p:pic>
    </p:spTree>
    <p:extLst>
      <p:ext uri="{BB962C8B-B14F-4D97-AF65-F5344CB8AC3E}">
        <p14:creationId xmlns:p14="http://schemas.microsoft.com/office/powerpoint/2010/main" val="2529299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7" y="154111"/>
            <a:ext cx="6665117" cy="2899326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29" y="3172279"/>
            <a:ext cx="5563352" cy="3685721"/>
          </a:xfrm>
        </p:spPr>
      </p:pic>
    </p:spTree>
    <p:extLst>
      <p:ext uri="{BB962C8B-B14F-4D97-AF65-F5344CB8AC3E}">
        <p14:creationId xmlns:p14="http://schemas.microsoft.com/office/powerpoint/2010/main" val="3669937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07" y="2126938"/>
            <a:ext cx="8990330" cy="2337486"/>
          </a:xfrm>
        </p:spPr>
      </p:pic>
    </p:spTree>
    <p:extLst>
      <p:ext uri="{BB962C8B-B14F-4D97-AF65-F5344CB8AC3E}">
        <p14:creationId xmlns:p14="http://schemas.microsoft.com/office/powerpoint/2010/main" val="2912273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522575"/>
            <a:ext cx="7700683" cy="3763709"/>
          </a:xfrm>
        </p:spPr>
      </p:pic>
    </p:spTree>
    <p:extLst>
      <p:ext uri="{BB962C8B-B14F-4D97-AF65-F5344CB8AC3E}">
        <p14:creationId xmlns:p14="http://schemas.microsoft.com/office/powerpoint/2010/main" val="1459589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10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10" y="569425"/>
            <a:ext cx="7355541" cy="5516656"/>
          </a:xfrm>
        </p:spPr>
      </p:pic>
    </p:spTree>
    <p:extLst>
      <p:ext uri="{BB962C8B-B14F-4D97-AF65-F5344CB8AC3E}">
        <p14:creationId xmlns:p14="http://schemas.microsoft.com/office/powerpoint/2010/main" val="2376608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6" y="4040683"/>
            <a:ext cx="7996518" cy="2378964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6" y="366531"/>
            <a:ext cx="6046694" cy="3461732"/>
          </a:xfrm>
        </p:spPr>
      </p:pic>
    </p:spTree>
    <p:extLst>
      <p:ext uri="{BB962C8B-B14F-4D97-AF65-F5344CB8AC3E}">
        <p14:creationId xmlns:p14="http://schemas.microsoft.com/office/powerpoint/2010/main" val="360111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12" y="569425"/>
            <a:ext cx="7270376" cy="5452783"/>
          </a:xfrm>
        </p:spPr>
      </p:pic>
    </p:spTree>
    <p:extLst>
      <p:ext uri="{BB962C8B-B14F-4D97-AF65-F5344CB8AC3E}">
        <p14:creationId xmlns:p14="http://schemas.microsoft.com/office/powerpoint/2010/main" val="337699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594" y="2261392"/>
            <a:ext cx="3667125" cy="24098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1366043"/>
            <a:ext cx="36480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37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3" y="569425"/>
            <a:ext cx="7875494" cy="5906621"/>
          </a:xfrm>
        </p:spPr>
      </p:pic>
    </p:spTree>
    <p:extLst>
      <p:ext uri="{BB962C8B-B14F-4D97-AF65-F5344CB8AC3E}">
        <p14:creationId xmlns:p14="http://schemas.microsoft.com/office/powerpoint/2010/main" val="2007940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BFA0D-DD2F-DF4D-63F3-80C0C461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83659-CC08-9FB2-9224-5BCC6D7AF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093" y="1290180"/>
            <a:ext cx="10308921" cy="513567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Crie um arquivo HTML básico com um botão e um parágrafo vazio.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Adicione um script </a:t>
            </a:r>
            <a:r>
              <a:rPr lang="pt-BR" b="0" i="0" dirty="0" err="1">
                <a:solidFill>
                  <a:srgbClr val="282523"/>
                </a:solidFill>
                <a:effectLst/>
                <a:latin typeface="Ginto"/>
              </a:rPr>
              <a:t>JavaScript</a:t>
            </a: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 que faça o seguinte: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Ao clicar no botão, exiba as dimensões da tela do usuário (largura e altura) no parágrafo.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Exiba a URL atual da página no console do navegador.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Pergunte ao usuário se ele deseja ser redirecionado para um novo site (por exemplo, "https://www.microsoft.com"). Se ele aceitar, redirecione-o.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3656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7650B-8FEE-D836-EFB1-55CF0AF6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MAP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756" y="2835775"/>
            <a:ext cx="6304378" cy="20440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8" y="4444331"/>
            <a:ext cx="5205413" cy="21706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756" y="5245664"/>
            <a:ext cx="6284757" cy="15594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744756" y="1886264"/>
            <a:ext cx="43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elemento por elemento, executando algo e colocando o resultado em uma nova variável composta!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12BA43-39AC-8F97-8FE2-E54C7E6E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28" y="1848637"/>
            <a:ext cx="5282376" cy="19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70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757" y="1441883"/>
            <a:ext cx="6813176" cy="21144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57" y="3725015"/>
            <a:ext cx="9704677" cy="21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7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3670C-88D1-FD68-B650-325D7A77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FILTER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5933" y="3786613"/>
            <a:ext cx="7915096" cy="1159622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729" y="5020845"/>
            <a:ext cx="10629777" cy="7993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" y="5894791"/>
            <a:ext cx="3949752" cy="79278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13195" y="3379976"/>
            <a:ext cx="101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filtrando oque colocarmos de teste e também guardar numa nova variável;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AC7DBD-B31E-A5B4-70E6-CB1060E21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95" y="1066160"/>
            <a:ext cx="547763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76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1124-B96B-D6EE-2614-43068129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REDUCE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743" y="2852653"/>
            <a:ext cx="9882514" cy="33815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590" y="5472681"/>
            <a:ext cx="2722271" cy="6034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3" y="6234238"/>
            <a:ext cx="3926552" cy="55133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92743" y="2524396"/>
            <a:ext cx="101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reduzindo os dados a um único resultado;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42CF44-3703-4F3D-67D8-BE80BD30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44" y="932740"/>
            <a:ext cx="5116676" cy="1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78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59B7E-40EB-CD89-4E27-5D83F1EF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EVERY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597" y="2404442"/>
            <a:ext cx="10621526" cy="16431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97" y="4077047"/>
            <a:ext cx="6643436" cy="263563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79237" y="1730127"/>
            <a:ext cx="1018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filtrando item a item porém ao invés de retornar os valores válidos ele retorna </a:t>
            </a:r>
            <a:r>
              <a:rPr lang="pt-BR" dirty="0" err="1"/>
              <a:t>true</a:t>
            </a:r>
            <a:r>
              <a:rPr lang="pt-BR" dirty="0"/>
              <a:t> ou false de acordo se </a:t>
            </a:r>
            <a:r>
              <a:rPr lang="pt-BR" b="1" dirty="0"/>
              <a:t>todos</a:t>
            </a:r>
            <a:r>
              <a:rPr lang="pt-BR" dirty="0"/>
              <a:t> os valores estão dentro do nosso teste ou não!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A5B2BC3-1A88-EF66-1FCB-F1B00CA8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030" y="141799"/>
            <a:ext cx="533474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07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1A33E-1F76-283C-FFBD-427F8FBC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SOME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76" y="1825624"/>
            <a:ext cx="5485171" cy="3714563"/>
          </a:xfrm>
          <a:prstGeom prst="rect">
            <a:avLst/>
          </a:prstGeo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7910" y="1825624"/>
            <a:ext cx="6389078" cy="227572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8976" y="1082016"/>
            <a:ext cx="1018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filtrando item a item porém ao invés de retornar os valores válidos ele retorna </a:t>
            </a:r>
            <a:r>
              <a:rPr lang="pt-BR" dirty="0" err="1"/>
              <a:t>true</a:t>
            </a:r>
            <a:r>
              <a:rPr lang="pt-BR" dirty="0"/>
              <a:t> ou false de acordo se </a:t>
            </a:r>
            <a:r>
              <a:rPr lang="pt-BR" b="1" dirty="0"/>
              <a:t>algum </a:t>
            </a:r>
            <a:r>
              <a:rPr lang="pt-BR" dirty="0"/>
              <a:t>dos valores estão dentro do nosso teste ou não!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4A411C-9D88-5177-4B22-1F7D88A39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910" y="4318917"/>
            <a:ext cx="5883083" cy="16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52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B9037-7F0C-231C-C151-470F7FFA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FIND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553" y="1706114"/>
            <a:ext cx="6618231" cy="215319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6553" y="1059783"/>
            <a:ext cx="1018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procurando por algo, ao encontrar ele retornará para nós o valor do primeiro encontrado ou objeto inteiro!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2" y="4021791"/>
            <a:ext cx="9291631" cy="23924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F70B02D-5AEF-D092-497D-133DF4623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157" y="1706114"/>
            <a:ext cx="7260355" cy="21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38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FCD44-7A23-65E8-4BB9-1D6314EA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INCLUDES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521" y="1415943"/>
            <a:ext cx="5183561" cy="55680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73426" y="984739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procurando por algo em todos os valores, caso encontre trará </a:t>
            </a:r>
            <a:r>
              <a:rPr lang="pt-BR" dirty="0" err="1"/>
              <a:t>true</a:t>
            </a:r>
            <a:r>
              <a:rPr lang="pt-BR" dirty="0"/>
              <a:t>, se não false!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21" y="2036506"/>
            <a:ext cx="6448425" cy="53394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1" y="2637687"/>
            <a:ext cx="8838061" cy="12625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21" y="3967501"/>
            <a:ext cx="7967103" cy="273023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826844" y="1509678"/>
            <a:ext cx="591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https://d7k.medium.com/js-includes-vs-some-b3cd546a7bc3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3BFE2C-DD09-EB61-962F-A33D643B0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919" y="4193069"/>
            <a:ext cx="3962953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</a:t>
            </a:r>
            <a:r>
              <a:rPr lang="pt-BR" dirty="0"/>
              <a:t> 1 – Crie um arquivo HTML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25" y="1714501"/>
            <a:ext cx="6979325" cy="19375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714501"/>
            <a:ext cx="3048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13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– Splice / </a:t>
            </a:r>
            <a:r>
              <a:rPr lang="pt-BR" dirty="0" err="1"/>
              <a:t>Join</a:t>
            </a:r>
            <a:r>
              <a:rPr lang="pt-BR" dirty="0"/>
              <a:t> / Reverse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C95F4B-7B14-2C5B-C3A2-6B8D5A8C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1247471"/>
            <a:ext cx="4401164" cy="218152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99ED089-8A10-1476-2E1A-D1A4CFCF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23" y="1247471"/>
            <a:ext cx="4170271" cy="218152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13C4BEB-53DA-E275-FD10-55B9A90A5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88" y="3691732"/>
            <a:ext cx="4483071" cy="22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8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Pop / </a:t>
            </a:r>
            <a:r>
              <a:rPr lang="pt-BR" dirty="0" err="1"/>
              <a:t>Push</a:t>
            </a:r>
            <a:r>
              <a:rPr lang="pt-BR" dirty="0"/>
              <a:t> / </a:t>
            </a:r>
            <a:r>
              <a:rPr lang="pt-BR" dirty="0" err="1"/>
              <a:t>Unshift</a:t>
            </a:r>
            <a:r>
              <a:rPr lang="pt-BR" dirty="0"/>
              <a:t> / Shift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DB9B5-61A7-C53A-27E8-034257E1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78" y="984739"/>
            <a:ext cx="3541225" cy="252944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449C80-339D-CFB7-BD9E-F7688CF4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5" y="994819"/>
            <a:ext cx="3794172" cy="25294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29E409-E06A-8B65-1F17-ACFB58F84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34" y="3624494"/>
            <a:ext cx="3777637" cy="243217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E706FE2-7C1D-EF85-1A43-69265FEA8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078" y="3624494"/>
            <a:ext cx="3541224" cy="24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0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61088-C494-0419-1DA3-FC4BC777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48292E-77B0-F709-58A5-19E34258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err="1"/>
              <a:t>Html</a:t>
            </a:r>
            <a:r>
              <a:rPr lang="pt-BR" b="1" dirty="0"/>
              <a:t> e </a:t>
            </a:r>
            <a:r>
              <a:rPr lang="pt-BR" b="1" dirty="0" err="1"/>
              <a:t>Css</a:t>
            </a:r>
            <a:endParaRPr lang="pt-BR" b="1" dirty="0"/>
          </a:p>
          <a:p>
            <a:r>
              <a:rPr lang="pt-BR" dirty="0"/>
              <a:t>3 páginas: Index, Formulário, à escolha</a:t>
            </a:r>
          </a:p>
          <a:p>
            <a:r>
              <a:rPr lang="pt-BR" dirty="0"/>
              <a:t>Responsivo;</a:t>
            </a:r>
          </a:p>
          <a:p>
            <a:r>
              <a:rPr lang="pt-BR" dirty="0"/>
              <a:t>Flex ou Grid;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8C555C-8024-7FDE-DB26-CADFF9A3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Javascript:</a:t>
            </a:r>
          </a:p>
          <a:p>
            <a:r>
              <a:rPr lang="pt-BR" dirty="0" err="1"/>
              <a:t>Function</a:t>
            </a:r>
            <a:r>
              <a:rPr lang="pt-BR" dirty="0"/>
              <a:t>, </a:t>
            </a:r>
            <a:r>
              <a:rPr lang="pt-BR" dirty="0" err="1"/>
              <a:t>Arrays</a:t>
            </a:r>
            <a:r>
              <a:rPr lang="pt-BR" dirty="0"/>
              <a:t>, Repetição, Condições, Eventos(</a:t>
            </a:r>
            <a:r>
              <a:rPr lang="pt-BR" dirty="0" err="1"/>
              <a:t>onClick</a:t>
            </a:r>
            <a:r>
              <a:rPr lang="pt-BR" dirty="0"/>
              <a:t>, </a:t>
            </a:r>
            <a:r>
              <a:rPr lang="pt-BR" dirty="0" err="1"/>
              <a:t>Reload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r>
              <a:rPr lang="pt-BR" dirty="0" err="1"/>
              <a:t>Listener</a:t>
            </a:r>
            <a:r>
              <a:rPr lang="pt-BR" dirty="0"/>
              <a:t>, </a:t>
            </a:r>
            <a:r>
              <a:rPr lang="pt-BR" dirty="0" err="1"/>
              <a:t>getElementby</a:t>
            </a:r>
            <a:r>
              <a:rPr lang="pt-BR" dirty="0"/>
              <a:t>...</a:t>
            </a:r>
          </a:p>
          <a:p>
            <a:r>
              <a:rPr lang="pt-BR" dirty="0" err="1"/>
              <a:t>Alert</a:t>
            </a:r>
            <a:r>
              <a:rPr lang="pt-BR" dirty="0"/>
              <a:t>, Open(propaganda), Print</a:t>
            </a:r>
          </a:p>
          <a:p>
            <a:r>
              <a:rPr lang="pt-BR" dirty="0" err="1"/>
              <a:t>setTimeOut</a:t>
            </a:r>
            <a:r>
              <a:rPr lang="pt-BR" dirty="0"/>
              <a:t> ou </a:t>
            </a:r>
            <a:r>
              <a:rPr lang="pt-BR" dirty="0" err="1"/>
              <a:t>SetInterval</a:t>
            </a:r>
            <a:endParaRPr lang="pt-BR" dirty="0"/>
          </a:p>
          <a:p>
            <a:r>
              <a:rPr lang="pt-BR" dirty="0" err="1"/>
              <a:t>Try</a:t>
            </a:r>
            <a:r>
              <a:rPr lang="pt-BR" dirty="0"/>
              <a:t> Catch</a:t>
            </a:r>
          </a:p>
          <a:p>
            <a:r>
              <a:rPr lang="pt-BR" dirty="0"/>
              <a:t>Usar o </a:t>
            </a:r>
            <a:r>
              <a:rPr lang="pt-BR" dirty="0" err="1"/>
              <a:t>Location</a:t>
            </a:r>
            <a:endParaRPr lang="pt-BR" dirty="0"/>
          </a:p>
          <a:p>
            <a:r>
              <a:rPr lang="pt-BR" dirty="0"/>
              <a:t>MENU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162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+ Dicas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8" y="1341531"/>
            <a:ext cx="3805471" cy="4351338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8" y="1341531"/>
            <a:ext cx="3852418" cy="4351338"/>
          </a:xfrm>
        </p:spPr>
      </p:pic>
    </p:spTree>
    <p:extLst>
      <p:ext uri="{BB962C8B-B14F-4D97-AF65-F5344CB8AC3E}">
        <p14:creationId xmlns:p14="http://schemas.microsoft.com/office/powerpoint/2010/main" val="4086622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1BB14-2FAA-F796-A35A-65BC9B8D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Callbacks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3" y="1852520"/>
            <a:ext cx="4983193" cy="4351338"/>
          </a:xfrm>
        </p:spPr>
      </p:pic>
    </p:spTree>
    <p:extLst>
      <p:ext uri="{BB962C8B-B14F-4D97-AF65-F5344CB8AC3E}">
        <p14:creationId xmlns:p14="http://schemas.microsoft.com/office/powerpoint/2010/main" val="3880539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E9D8F-F7E2-7D79-2FF7-7C46E04D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Closures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C88652-90CE-3A13-38A9-A6E5A63C72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D00D56-B66E-15C5-50FF-AD29E939D1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3611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B6141-3CFB-AADD-73D1-3C9792D6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Promises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5E121-4103-ACB9-1394-B2BED9AF9C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2A0058-25A9-68E2-0C80-F464E7D665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6568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3B17F-29B0-0612-A443-721DD7AA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Async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687726-D9C4-510D-8822-D6CA0D4B05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7596F1-92D9-88D6-9ECE-21EB609F2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63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14" y="1636576"/>
            <a:ext cx="7820562" cy="36408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088" y="653831"/>
            <a:ext cx="34671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21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581e39-7c63-4887-952f-3c54d7c151e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DA3CE34483F54C92FCBB9184D2B706" ma:contentTypeVersion="9" ma:contentTypeDescription="Crie um novo documento." ma:contentTypeScope="" ma:versionID="31b7cc7c3821637703cc797705e9d441">
  <xsd:schema xmlns:xsd="http://www.w3.org/2001/XMLSchema" xmlns:xs="http://www.w3.org/2001/XMLSchema" xmlns:p="http://schemas.microsoft.com/office/2006/metadata/properties" xmlns:ns3="cf581e39-7c63-4887-952f-3c54d7c151ed" xmlns:ns4="498c2d14-0cc1-4e8d-bd0b-9776c4b0761b" targetNamespace="http://schemas.microsoft.com/office/2006/metadata/properties" ma:root="true" ma:fieldsID="46cd0d6c7b3fd5440190c4bd899d34fa" ns3:_="" ns4:_="">
    <xsd:import namespace="cf581e39-7c63-4887-952f-3c54d7c151ed"/>
    <xsd:import namespace="498c2d14-0cc1-4e8d-bd0b-9776c4b0761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81e39-7c63-4887-952f-3c54d7c151e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c2d14-0cc1-4e8d-bd0b-9776c4b0761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B03AF-20E2-417B-BB35-1DCFFEFB9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CF8024-1B3B-4DC5-9462-F60EE00103C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cf581e39-7c63-4887-952f-3c54d7c151ed"/>
    <ds:schemaRef ds:uri="http://purl.org/dc/terms/"/>
    <ds:schemaRef ds:uri="http://www.w3.org/XML/1998/namespace"/>
    <ds:schemaRef ds:uri="http://schemas.openxmlformats.org/package/2006/metadata/core-properties"/>
    <ds:schemaRef ds:uri="498c2d14-0cc1-4e8d-bd0b-9776c4b0761b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473E96D-C489-4012-8861-B77B141BB9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581e39-7c63-4887-952f-3c54d7c151ed"/>
    <ds:schemaRef ds:uri="498c2d14-0cc1-4e8d-bd0b-9776c4b076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3175</TotalTime>
  <Words>1046</Words>
  <Application>Microsoft Office PowerPoint</Application>
  <PresentationFormat>Widescreen</PresentationFormat>
  <Paragraphs>182</Paragraphs>
  <Slides>87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87</vt:i4>
      </vt:variant>
    </vt:vector>
  </HeadingPairs>
  <TitlesOfParts>
    <vt:vector size="95" baseType="lpstr">
      <vt:lpstr>-apple-system</vt:lpstr>
      <vt:lpstr>Aptos</vt:lpstr>
      <vt:lpstr>Arial</vt:lpstr>
      <vt:lpstr>Calibri</vt:lpstr>
      <vt:lpstr>Ginto</vt:lpstr>
      <vt:lpstr>Google Sans</vt:lpstr>
      <vt:lpstr>Helvetica</vt:lpstr>
      <vt:lpstr>Tema do Office</vt:lpstr>
      <vt:lpstr>UC6</vt:lpstr>
      <vt:lpstr>Apresentação do PowerPoint</vt:lpstr>
      <vt:lpstr>Console</vt:lpstr>
      <vt:lpstr>Evolução do Javascript</vt:lpstr>
      <vt:lpstr>Ecmascript versões – Tecnologias Javascript</vt:lpstr>
      <vt:lpstr>Bibliografia</vt:lpstr>
      <vt:lpstr>Requisitos</vt:lpstr>
      <vt:lpstr>Ex 1 – Crie um arquivo HTML</vt:lpstr>
      <vt:lpstr>Variáveis</vt:lpstr>
      <vt:lpstr>Apresentação do PowerPoint</vt:lpstr>
      <vt:lpstr>Type of</vt:lpstr>
      <vt:lpstr>Ex 2 - </vt:lpstr>
      <vt:lpstr>Conversões</vt:lpstr>
      <vt:lpstr>Apresentação do PowerPoint</vt:lpstr>
      <vt:lpstr>Atributos e métodos/função</vt:lpstr>
      <vt:lpstr>Agora com números</vt:lpstr>
      <vt:lpstr>Operadores Aritméticos</vt:lpstr>
      <vt:lpstr>Operadores Relacionais Comparação Lógicos</vt:lpstr>
      <vt:lpstr>Precedências</vt:lpstr>
      <vt:lpstr>Operadores Ternários</vt:lpstr>
      <vt:lpstr>Dom</vt:lpstr>
      <vt:lpstr>Apresentação do PowerPoint</vt:lpstr>
      <vt:lpstr>Seleção de elementos</vt:lpstr>
      <vt:lpstr>Seleção de elementos</vt:lpstr>
      <vt:lpstr>Seleção de elementos</vt:lpstr>
      <vt:lpstr>Seleção de elementos</vt:lpstr>
      <vt:lpstr>Seleção de elementos</vt:lpstr>
      <vt:lpstr>Eventos DOM</vt:lpstr>
      <vt:lpstr>Funções</vt:lpstr>
      <vt:lpstr>Funções</vt:lpstr>
      <vt:lpstr>Usando o script em arquivo separado</vt:lpstr>
      <vt:lpstr>Dica</vt:lpstr>
      <vt:lpstr>Estruturas Condicionais (IF)</vt:lpstr>
      <vt:lpstr>Condições</vt:lpstr>
      <vt:lpstr>Estrutura Condicional – Swith Case</vt:lpstr>
      <vt:lpstr>Estruturas de repetição - While</vt:lpstr>
      <vt:lpstr>Estrutura de repetição – Do While</vt:lpstr>
      <vt:lpstr>Estrutura de repetição - For</vt:lpstr>
      <vt:lpstr>Variáveis compostas - Arrays</vt:lpstr>
      <vt:lpstr>Arrays</vt:lpstr>
      <vt:lpstr>Arrays</vt:lpstr>
      <vt:lpstr>Arrays</vt:lpstr>
      <vt:lpstr>Funções avançadas</vt:lpstr>
      <vt:lpstr>Funções avançadas</vt:lpstr>
      <vt:lpstr>Função de alta ordem</vt:lpstr>
      <vt:lpstr>Exercício</vt:lpstr>
      <vt:lpstr>DOM – Criando e removendo elementos via JS</vt:lpstr>
      <vt:lpstr>DOM – Adicionar e Remover atributo a uma tag pelo JS</vt:lpstr>
      <vt:lpstr>Objeto - Método</vt:lpstr>
      <vt:lpstr>Função Arrow</vt:lpstr>
      <vt:lpstr>Arrow</vt:lpstr>
      <vt:lpstr>This</vt:lpstr>
      <vt:lpstr>This</vt:lpstr>
      <vt:lpstr>Try Catch Throw Finally</vt:lpstr>
      <vt:lpstr>Try Catch</vt:lpstr>
      <vt:lpstr>Try Catch</vt:lpstr>
      <vt:lpstr>Try Catch</vt:lpstr>
      <vt:lpstr>Try Catch</vt:lpstr>
      <vt:lpstr>Try Catch</vt:lpstr>
      <vt:lpstr>Try Catch</vt:lpstr>
      <vt:lpstr>Exercício</vt:lpstr>
      <vt:lpstr>BOM</vt:lpstr>
      <vt:lpstr>BOM</vt:lpstr>
      <vt:lpstr>BOM</vt:lpstr>
      <vt:lpstr>BOM</vt:lpstr>
      <vt:lpstr>BOM</vt:lpstr>
      <vt:lpstr>BOM</vt:lpstr>
      <vt:lpstr>BOM</vt:lpstr>
      <vt:lpstr>BOM</vt:lpstr>
      <vt:lpstr>BOM</vt:lpstr>
      <vt:lpstr>Exercício</vt:lpstr>
      <vt:lpstr>Funções de Array - MAP</vt:lpstr>
      <vt:lpstr>MAP</vt:lpstr>
      <vt:lpstr>Funções de array - FILTER</vt:lpstr>
      <vt:lpstr>Funções de array - REDUCE</vt:lpstr>
      <vt:lpstr>Funções de array - EVERY</vt:lpstr>
      <vt:lpstr>Funções de array - SOME</vt:lpstr>
      <vt:lpstr>Funções de array - FIND</vt:lpstr>
      <vt:lpstr>Funções de array - INCLUDES</vt:lpstr>
      <vt:lpstr>Funções de Array – Splice / Join / Reverse</vt:lpstr>
      <vt:lpstr>Funções de Array Pop / Push / Unshift / Shift</vt:lpstr>
      <vt:lpstr>Projeto</vt:lpstr>
      <vt:lpstr>+ Dicas</vt:lpstr>
      <vt:lpstr>Callbacks</vt:lpstr>
      <vt:lpstr>Closures</vt:lpstr>
      <vt:lpstr>Promises</vt:lpstr>
      <vt:lpstr>Async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MARCOS AUGUSTO DE AZEVEDO</cp:lastModifiedBy>
  <cp:revision>689</cp:revision>
  <dcterms:created xsi:type="dcterms:W3CDTF">2017-01-10T17:35:04Z</dcterms:created>
  <dcterms:modified xsi:type="dcterms:W3CDTF">2025-11-27T14:35:34Z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0x01010001DA3CE34483F54C92FCBB9184D2B706</vt:lpwstr>
  </property>
  <property fmtid="{D5CDD505-2E9C-101B-9397-08002B2CF9AE}" pid="3" name="MediaServiceImageTags">
    <vt:lpwstr/>
  </property>
</Properties>
</file>